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5"/>
  </p:notesMasterIdLst>
  <p:sldIdLst>
    <p:sldId id="256" r:id="rId5"/>
    <p:sldId id="258" r:id="rId6"/>
    <p:sldId id="259" r:id="rId7"/>
    <p:sldId id="260" r:id="rId8"/>
    <p:sldId id="261" r:id="rId9"/>
    <p:sldId id="265" r:id="rId10"/>
    <p:sldId id="263" r:id="rId11"/>
    <p:sldId id="266" r:id="rId12"/>
    <p:sldId id="267" r:id="rId13"/>
    <p:sldId id="268" r:id="rId14"/>
    <p:sldId id="272" r:id="rId15"/>
    <p:sldId id="270" r:id="rId16"/>
    <p:sldId id="271" r:id="rId17"/>
    <p:sldId id="273" r:id="rId18"/>
    <p:sldId id="274" r:id="rId19"/>
    <p:sldId id="275" r:id="rId20"/>
    <p:sldId id="278" r:id="rId21"/>
    <p:sldId id="277" r:id="rId22"/>
    <p:sldId id="276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D9DE"/>
    <a:srgbClr val="E9E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10/17/2019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10C1-68D9-426D-AFF5-EDA5A83FE26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1879-48A3-47A5-B5C8-C41471DFF8B2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44A-C59B-49C4-9531-4190F8FAE95F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28E5E-DC47-4CBE-B1BE-E523592C43BA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CDA05-0A74-445A-9678-785271128EAB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CA9B6-A8AD-4AF5-BB43-51E59DFE94B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AA368-3A61-4BEF-AE31-0F0140812D38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70FDF-F600-4B46-B231-29938188BEE7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8A41-3024-4EAE-B64C-415ABA25C01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4CA42-1A45-4FB0-8BE1-C01D6544A525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B06A-C244-4D67-B7D6-73ED97A417CC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2B9DB-4E53-4561-B648-0C97F954A6ED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D8F65-68DA-4DE0-AA51-C1705F712F09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D61C-CB42-4521-A465-4F00F6373107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43F9-AF82-48DC-9EF3-0CBC98B23DF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9E4A-1422-43DE-B397-8AA34503285C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9680-FDFB-4F63-A942-14E00CD81373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C27C16-19D4-4027-9C62-B26B19FAF244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695767"/>
            <a:ext cx="8825658" cy="3329581"/>
          </a:xfrm>
        </p:spPr>
        <p:txBody>
          <a:bodyPr>
            <a:normAutofit fontScale="90000"/>
          </a:bodyPr>
          <a:lstStyle/>
          <a:p>
            <a:r>
              <a:rPr lang="en-US" sz="125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Hierarchical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257269"/>
            <a:ext cx="8825658" cy="1772461"/>
          </a:xfrm>
        </p:spPr>
        <p:txBody>
          <a:bodyPr>
            <a:normAutofit/>
          </a:bodyPr>
          <a:lstStyle/>
          <a:p>
            <a:r>
              <a:rPr lang="en-US" sz="2800" b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8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</a:t>
            </a:r>
          </a:p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 Duy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quí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Phan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tấn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1586113"/>
              </p:ext>
            </p:extLst>
          </p:nvPr>
        </p:nvGraphicFramePr>
        <p:xfrm>
          <a:off x="1789043" y="1205947"/>
          <a:ext cx="7266610" cy="394252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94252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80418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92667" y="37839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6860565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78213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830098"/>
              </p:ext>
            </p:extLst>
          </p:nvPr>
        </p:nvGraphicFramePr>
        <p:xfrm>
          <a:off x="1789043" y="1205947"/>
          <a:ext cx="7266610" cy="394252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94252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80418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92667" y="37839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6860565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F95B4E9-56BF-4814-A3FB-EB43D304BAC5}"/>
              </a:ext>
            </a:extLst>
          </p:cNvPr>
          <p:cNvSpPr/>
          <p:nvPr/>
        </p:nvSpPr>
        <p:spPr>
          <a:xfrm>
            <a:off x="2221359" y="2186607"/>
            <a:ext cx="636104" cy="36933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2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564907"/>
              </p:ext>
            </p:extLst>
          </p:nvPr>
        </p:nvGraphicFramePr>
        <p:xfrm>
          <a:off x="1789043" y="1205947"/>
          <a:ext cx="5813288" cy="315401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154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05403" y="296263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709969" y="382291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13153" y="2966179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6733673" y="6873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5309891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2825420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5944257"/>
              </p:ext>
            </p:extLst>
          </p:nvPr>
        </p:nvGraphicFramePr>
        <p:xfrm>
          <a:off x="1789043" y="1205947"/>
          <a:ext cx="5813288" cy="315401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154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05403" y="296263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709969" y="382291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13153" y="2966179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6733673" y="6873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5309891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1594315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/>
        </p:nvGraphicFramePr>
        <p:xfrm>
          <a:off x="1789043" y="1205947"/>
          <a:ext cx="5813288" cy="315401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154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05403" y="2962631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709969" y="382291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13153" y="2966179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6733673" y="68738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5309891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D406AA1-A34F-4B0C-B98D-0C5FFE8F5413}"/>
              </a:ext>
            </a:extLst>
          </p:cNvPr>
          <p:cNvSpPr/>
          <p:nvPr/>
        </p:nvSpPr>
        <p:spPr>
          <a:xfrm>
            <a:off x="5102141" y="3710609"/>
            <a:ext cx="715563" cy="48163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86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996863"/>
              </p:ext>
            </p:extLst>
          </p:nvPr>
        </p:nvGraphicFramePr>
        <p:xfrm>
          <a:off x="1789043" y="1205947"/>
          <a:ext cx="4359966" cy="2365512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2365512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700947" y="2302285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368159" y="300362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(D,F),E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3704518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5102141" y="681622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(D,F),E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D406AA1-A34F-4B0C-B98D-0C5FFE8F5413}"/>
              </a:ext>
            </a:extLst>
          </p:cNvPr>
          <p:cNvSpPr/>
          <p:nvPr/>
        </p:nvSpPr>
        <p:spPr>
          <a:xfrm>
            <a:off x="3611244" y="2922589"/>
            <a:ext cx="715563" cy="48163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421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225414"/>
              </p:ext>
            </p:extLst>
          </p:nvPr>
        </p:nvGraphicFramePr>
        <p:xfrm>
          <a:off x="1789043" y="1205947"/>
          <a:ext cx="2906644" cy="1577008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157700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871026" y="140118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93537" y="2198847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((D,F),E),C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2418689" y="681622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3313236" y="777559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((D,F),E),C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D406AA1-A34F-4B0C-B98D-0C5FFE8F5413}"/>
              </a:ext>
            </a:extLst>
          </p:cNvPr>
          <p:cNvSpPr/>
          <p:nvPr/>
        </p:nvSpPr>
        <p:spPr>
          <a:xfrm>
            <a:off x="2172368" y="2142696"/>
            <a:ext cx="715563" cy="481633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593CE6-7EB7-4991-ACFE-CBD07B6D790B}"/>
              </a:ext>
            </a:extLst>
          </p:cNvPr>
          <p:cNvSpPr/>
          <p:nvPr/>
        </p:nvSpPr>
        <p:spPr>
          <a:xfrm>
            <a:off x="5405267" y="1585848"/>
            <a:ext cx="6096000" cy="406265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/>
            <a:r>
              <a:rPr lang="vi-VN" sz="2000" dirty="0">
                <a:latin typeface="+mj-lt"/>
              </a:rPr>
              <a:t>1.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Bắt đầu, ta có 6 clusters : A, B, C, D, E và F</a:t>
            </a:r>
          </a:p>
          <a:p>
            <a:pPr marL="228600" indent="-228600"/>
            <a:r>
              <a:rPr lang="vi-VN" sz="2000" dirty="0">
                <a:latin typeface="+mj-lt"/>
              </a:rPr>
              <a:t>2.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 D và  F thành cluster (D, F) với khoảng cách nhỏ nhất là</a:t>
            </a:r>
            <a:r>
              <a:rPr lang="vi-VN" sz="2000" b="1" dirty="0">
                <a:latin typeface="+mj-lt"/>
              </a:rPr>
              <a:t> 0.50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3.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 A và cluster B thành (A, B) với khoảng cách nhỏ nhất là </a:t>
            </a:r>
            <a:r>
              <a:rPr lang="vi-VN" sz="2000" b="1" dirty="0">
                <a:latin typeface="+mj-lt"/>
              </a:rPr>
              <a:t>0.71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4.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 E và  (D, F) thành ((D, F), E) với khoảng cách nhỏ nhất là </a:t>
            </a:r>
            <a:r>
              <a:rPr lang="vi-VN" sz="2000" b="1" dirty="0">
                <a:latin typeface="+mj-lt"/>
              </a:rPr>
              <a:t>1.00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5.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((D, F), E) và  C thành (((D, F), E), C) với khoảng cách nhỏ nhất là </a:t>
            </a:r>
            <a:r>
              <a:rPr lang="vi-VN" sz="2000" b="1" dirty="0">
                <a:latin typeface="+mj-lt"/>
              </a:rPr>
              <a:t>1.41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6.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Gộp 2 clusters (((D, F), E), C) và (A, B) thành ((((D, F), E), C), (A, B)) với khoảng cách nhỏ nhất là </a:t>
            </a:r>
            <a:r>
              <a:rPr lang="vi-VN" sz="2000" b="1" dirty="0">
                <a:latin typeface="+mj-lt"/>
              </a:rPr>
              <a:t>2.50</a:t>
            </a:r>
            <a:endParaRPr lang="vi-VN" sz="2000" dirty="0">
              <a:latin typeface="+mj-lt"/>
            </a:endParaRPr>
          </a:p>
          <a:p>
            <a:pPr marL="228600" indent="-228600"/>
            <a:r>
              <a:rPr lang="vi-VN" sz="2000" dirty="0">
                <a:latin typeface="+mj-lt"/>
              </a:rPr>
              <a:t>7.</a:t>
            </a:r>
            <a:r>
              <a:rPr lang="vi-VN" sz="900" dirty="0">
                <a:latin typeface="+mj-lt"/>
              </a:rPr>
              <a:t>      </a:t>
            </a:r>
            <a:r>
              <a:rPr lang="vi-VN" sz="2000" dirty="0">
                <a:latin typeface="+mj-lt"/>
              </a:rPr>
              <a:t>Cluster cuối cùng bao gồm tất cả 6 đối tượng ban đầu, thuật toán dừng</a:t>
            </a:r>
            <a:endParaRPr lang="vi-VN" sz="2000" i="0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3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>
            <a:extLst>
              <a:ext uri="{FF2B5EF4-FFF2-40B4-BE49-F238E27FC236}">
                <a16:creationId xmlns:a16="http://schemas.microsoft.com/office/drawing/2014/main" id="{DF04B82A-F142-446B-B63C-765863E7D6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43"/>
          <a:stretch/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9692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93B61-A6A2-4826-B59B-C3EE20C83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4CAA4-531C-47D9-94F7-BE6758554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10D9D9B3-60B2-4191-9179-399A76F62B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5"/>
          <a:stretch/>
        </p:blipFill>
        <p:spPr bwMode="auto">
          <a:xfrm>
            <a:off x="0" y="0"/>
            <a:ext cx="12192000" cy="6874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0F3567-247D-45E5-870A-5D20AADD8B81}"/>
              </a:ext>
            </a:extLst>
          </p:cNvPr>
          <p:cNvSpPr txBox="1"/>
          <p:nvPr/>
        </p:nvSpPr>
        <p:spPr>
          <a:xfrm>
            <a:off x="1785959" y="5327374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79B9EB-0203-4E7D-9228-94EAC4426265}"/>
              </a:ext>
            </a:extLst>
          </p:cNvPr>
          <p:cNvSpPr txBox="1"/>
          <p:nvPr/>
        </p:nvSpPr>
        <p:spPr>
          <a:xfrm>
            <a:off x="2866011" y="463163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F8A096-BE09-4948-8CD2-48127A08507E}"/>
              </a:ext>
            </a:extLst>
          </p:cNvPr>
          <p:cNvSpPr txBox="1"/>
          <p:nvPr/>
        </p:nvSpPr>
        <p:spPr>
          <a:xfrm>
            <a:off x="10324727" y="26805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F1F205-FE0B-41FF-B8A7-4AEC57789FF1}"/>
              </a:ext>
            </a:extLst>
          </p:cNvPr>
          <p:cNvSpPr txBox="1"/>
          <p:nvPr/>
        </p:nvSpPr>
        <p:spPr>
          <a:xfrm>
            <a:off x="8187279" y="1797209"/>
            <a:ext cx="308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5D748B-30A8-48BB-8145-ED949DA76FC4}"/>
              </a:ext>
            </a:extLst>
          </p:cNvPr>
          <p:cNvSpPr txBox="1"/>
          <p:nvPr/>
        </p:nvSpPr>
        <p:spPr>
          <a:xfrm>
            <a:off x="5868019" y="1423533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388C6E-C4D6-4904-A996-E69E0110B3B8}"/>
              </a:ext>
            </a:extLst>
          </p:cNvPr>
          <p:cNvSpPr txBox="1"/>
          <p:nvPr/>
        </p:nvSpPr>
        <p:spPr>
          <a:xfrm>
            <a:off x="6104937" y="239434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797026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7B1B095-68CD-45F7-8078-CE4F57FD9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403757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/>
              <a:tblGrid>
                <a:gridCol w="4108174">
                  <a:extLst>
                    <a:ext uri="{9D8B030D-6E8A-4147-A177-3AD203B41FA5}">
                      <a16:colId xmlns:a16="http://schemas.microsoft.com/office/drawing/2014/main" val="1881497292"/>
                    </a:ext>
                  </a:extLst>
                </a:gridCol>
                <a:gridCol w="8083826">
                  <a:extLst>
                    <a:ext uri="{9D8B030D-6E8A-4147-A177-3AD203B41FA5}">
                      <a16:colId xmlns:a16="http://schemas.microsoft.com/office/drawing/2014/main" val="1949213499"/>
                    </a:ext>
                  </a:extLst>
                </a:gridCol>
              </a:tblGrid>
              <a:tr h="6858000">
                <a:tc>
                  <a:txBody>
                    <a:bodyPr/>
                    <a:lstStyle/>
                    <a:p>
                      <a:pPr algn="l"/>
                      <a:r>
                        <a:rPr lang="en-US" sz="5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Attributes:</a:t>
                      </a:r>
                    </a:p>
                  </a:txBody>
                  <a:tcPr marL="31576" marR="50521" marT="6315" marB="631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7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n_clusters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(</a:t>
                      </a:r>
                      <a:r>
                        <a:rPr lang="vi-VN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Số lượng cụm được tìm thấy bởi thuật toán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</a:p>
                    <a:p>
                      <a:pPr algn="l"/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labels_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array [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n_samples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] (cluster labels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mỗi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2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n_leaves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(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Số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</a:t>
                      </a:r>
                      <a:r>
                        <a:rPr lang="vi-VN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ư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ợng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leaves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cây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hierarchical)</a:t>
                      </a:r>
                      <a:endParaRPr lang="en-US" sz="28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r>
                        <a:rPr lang="en-US" sz="2800" b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n_connected_components</a:t>
                      </a:r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(</a:t>
                      </a:r>
                      <a:r>
                        <a:rPr lang="vi-VN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Số lượng các thành phần được kết nối ước tính trong biểu đồ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</a:p>
                    <a:p>
                      <a:pPr algn="l"/>
                      <a:r>
                        <a:rPr lang="en-US" sz="28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children_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: 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array-like (con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mỗi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nút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i="1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lá</a:t>
                      </a:r>
                      <a:r>
                        <a:rPr lang="en-US" sz="2800" i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L="31576" marR="50521" marT="6315" marB="631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399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4388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8207FE4-EA51-4C9C-809D-076C986ED93E}"/>
              </a:ext>
            </a:extLst>
          </p:cNvPr>
          <p:cNvSpPr/>
          <p:nvPr/>
        </p:nvSpPr>
        <p:spPr>
          <a:xfrm>
            <a:off x="1702903" y="1931502"/>
            <a:ext cx="3511826" cy="29949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Agglomerative Approach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8BFC7FA-D103-4287-9F90-5BE1D1C720E1}"/>
              </a:ext>
            </a:extLst>
          </p:cNvPr>
          <p:cNvSpPr/>
          <p:nvPr/>
        </p:nvSpPr>
        <p:spPr>
          <a:xfrm>
            <a:off x="6977271" y="1931502"/>
            <a:ext cx="3511826" cy="29949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Divisive Approach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33B4BF-9E69-4AFD-8302-D34E091E44D9}"/>
              </a:ext>
            </a:extLst>
          </p:cNvPr>
          <p:cNvSpPr/>
          <p:nvPr/>
        </p:nvSpPr>
        <p:spPr>
          <a:xfrm>
            <a:off x="1798746" y="4923177"/>
            <a:ext cx="33201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0000"/>
                </a:solidFill>
                <a:latin typeface="Tahoma" panose="020B0604030504040204" pitchFamily="34" charset="0"/>
              </a:rPr>
              <a:t>bottom up approach</a:t>
            </a:r>
            <a:endParaRPr lang="en-US" sz="24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EA7D2A-3516-4042-91F7-9C8338E44F09}"/>
              </a:ext>
            </a:extLst>
          </p:cNvPr>
          <p:cNvSpPr/>
          <p:nvPr/>
        </p:nvSpPr>
        <p:spPr>
          <a:xfrm>
            <a:off x="7316434" y="4923177"/>
            <a:ext cx="31726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dirty="0">
                <a:solidFill>
                  <a:srgbClr val="000000"/>
                </a:solidFill>
                <a:latin typeface="Tahoma" panose="020B0604030504040204" pitchFamily="34" charset="0"/>
              </a:rPr>
              <a:t>top down approach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3009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Kết quả hình ảnh cho THANKS">
            <a:extLst>
              <a:ext uri="{FF2B5EF4-FFF2-40B4-BE49-F238E27FC236}">
                <a16:creationId xmlns:a16="http://schemas.microsoft.com/office/drawing/2014/main" id="{CFF67113-8A24-4CD1-8DCC-F04B7CB28A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56"/>
          <a:stretch/>
        </p:blipFill>
        <p:spPr bwMode="auto">
          <a:xfrm>
            <a:off x="0" y="0"/>
            <a:ext cx="12192000" cy="6864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657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ết quả hình ảnh cho Agglomerative Approach">
            <a:extLst>
              <a:ext uri="{FF2B5EF4-FFF2-40B4-BE49-F238E27FC236}">
                <a16:creationId xmlns:a16="http://schemas.microsoft.com/office/drawing/2014/main" id="{A78B1BB3-85EE-4BC1-ABE1-DCCEDB42B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757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7AE51F-5511-406D-848E-5A8BD3AD3DB5}"/>
              </a:ext>
            </a:extLst>
          </p:cNvPr>
          <p:cNvSpPr/>
          <p:nvPr/>
        </p:nvSpPr>
        <p:spPr>
          <a:xfrm>
            <a:off x="4903304" y="1483599"/>
            <a:ext cx="728869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2000" b="1" dirty="0">
                <a:latin typeface="+mj-lt"/>
              </a:rPr>
              <a:t>Các bước trong kỹ thuật phân cụm Agglomerative Approach như sau: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1.      Chuyển đổi các đặc trưng (thuộc tính - Features) của đối tượng (objects) vào ma trận khoảng cách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2.      Xem mỗi đối tượng là một cluster (chẳn hạn, nếu ta có 4 đối tượng, ban đầu chúng ta sẽ có 4 clusters)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3.      Lặp lại 2 bước sau cho đến khi số cluster bằng 1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a.       Gộp 2 cluster gần nhất</a:t>
            </a:r>
          </a:p>
          <a:p>
            <a:endParaRPr lang="vi-VN" sz="2000" b="1" dirty="0">
              <a:latin typeface="+mj-lt"/>
            </a:endParaRPr>
          </a:p>
          <a:p>
            <a:r>
              <a:rPr lang="vi-VN" sz="2000" b="1" dirty="0">
                <a:latin typeface="+mj-lt"/>
              </a:rPr>
              <a:t>b.      Cập nhật ma trận khoảng cách</a:t>
            </a:r>
            <a:endParaRPr lang="en-US" sz="2000" b="1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FC655E-6DBA-4306-8E9D-DE6619B80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05" y="1027765"/>
            <a:ext cx="4399722" cy="531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23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6D61478-2C84-49F4-9975-B41AE9F72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385352"/>
              </p:ext>
            </p:extLst>
          </p:nvPr>
        </p:nvGraphicFramePr>
        <p:xfrm>
          <a:off x="675860" y="1232452"/>
          <a:ext cx="10614992" cy="5327376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653748">
                  <a:extLst>
                    <a:ext uri="{9D8B030D-6E8A-4147-A177-3AD203B41FA5}">
                      <a16:colId xmlns:a16="http://schemas.microsoft.com/office/drawing/2014/main" val="4174021202"/>
                    </a:ext>
                  </a:extLst>
                </a:gridCol>
                <a:gridCol w="2653748">
                  <a:extLst>
                    <a:ext uri="{9D8B030D-6E8A-4147-A177-3AD203B41FA5}">
                      <a16:colId xmlns:a16="http://schemas.microsoft.com/office/drawing/2014/main" val="1033217532"/>
                    </a:ext>
                  </a:extLst>
                </a:gridCol>
                <a:gridCol w="2653748">
                  <a:extLst>
                    <a:ext uri="{9D8B030D-6E8A-4147-A177-3AD203B41FA5}">
                      <a16:colId xmlns:a16="http://schemas.microsoft.com/office/drawing/2014/main" val="3795014774"/>
                    </a:ext>
                  </a:extLst>
                </a:gridCol>
                <a:gridCol w="2653748">
                  <a:extLst>
                    <a:ext uri="{9D8B030D-6E8A-4147-A177-3AD203B41FA5}">
                      <a16:colId xmlns:a16="http://schemas.microsoft.com/office/drawing/2014/main" val="3117340053"/>
                    </a:ext>
                  </a:extLst>
                </a:gridCol>
              </a:tblGrid>
              <a:tr h="665922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 of object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458412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Object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03879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767804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411060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52768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06966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847518"/>
                  </a:ext>
                </a:extLst>
              </a:tr>
              <a:tr h="66592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4001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5783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4299336"/>
              </p:ext>
            </p:extLst>
          </p:nvPr>
        </p:nvGraphicFramePr>
        <p:xfrm>
          <a:off x="1789043" y="1205947"/>
          <a:ext cx="8719932" cy="473102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70677962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48456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474427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95018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680385" y="526341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9543275" y="68162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</a:p>
        </p:txBody>
      </p:sp>
    </p:spTree>
    <p:extLst>
      <p:ext uri="{BB962C8B-B14F-4D97-AF65-F5344CB8AC3E}">
        <p14:creationId xmlns:p14="http://schemas.microsoft.com/office/powerpoint/2010/main" val="2482438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17970"/>
              </p:ext>
            </p:extLst>
          </p:nvPr>
        </p:nvGraphicFramePr>
        <p:xfrm>
          <a:off x="1789043" y="1205947"/>
          <a:ext cx="8719932" cy="4731024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70677962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3.61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2.92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3.20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2.50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0.50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48456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474427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95018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680385" y="5263416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9543275" y="68162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11432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206EAA6-660D-4E25-92F8-B760236226BF}"/>
              </a:ext>
            </a:extLst>
          </p:cNvPr>
          <p:cNvSpPr/>
          <p:nvPr/>
        </p:nvSpPr>
        <p:spPr>
          <a:xfrm>
            <a:off x="6469494" y="5263416"/>
            <a:ext cx="832454" cy="52778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0" name="Table 4">
            <a:extLst>
              <a:ext uri="{FF2B5EF4-FFF2-40B4-BE49-F238E27FC236}">
                <a16:creationId xmlns:a16="http://schemas.microsoft.com/office/drawing/2014/main" id="{08BC5E63-C93C-4126-9899-500018170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395093"/>
              </p:ext>
            </p:extLst>
          </p:nvPr>
        </p:nvGraphicFramePr>
        <p:xfrm>
          <a:off x="1470996" y="6091099"/>
          <a:ext cx="9356025" cy="742121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623735">
                  <a:extLst>
                    <a:ext uri="{9D8B030D-6E8A-4147-A177-3AD203B41FA5}">
                      <a16:colId xmlns:a16="http://schemas.microsoft.com/office/drawing/2014/main" val="2179706820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367634341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610662922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98936876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264135416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2851242088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79759777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065467214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45306268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236854366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4236447942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327692392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375015624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222793269"/>
                    </a:ext>
                  </a:extLst>
                </a:gridCol>
                <a:gridCol w="623735">
                  <a:extLst>
                    <a:ext uri="{9D8B030D-6E8A-4147-A177-3AD203B41FA5}">
                      <a16:colId xmlns:a16="http://schemas.microsoft.com/office/drawing/2014/main" val="1010880140"/>
                    </a:ext>
                  </a:extLst>
                </a:gridCol>
              </a:tblGrid>
              <a:tr h="742121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0.71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5.66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3.61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4.24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3.20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4.95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2.92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3.54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2.50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2.24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1.41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2.50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1.00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0.50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600" dirty="0">
                          <a:solidFill>
                            <a:sysClr val="windowText" lastClr="000000"/>
                          </a:solidFill>
                        </a:rPr>
                        <a:t>1.12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066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437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B7272C0-A7A1-4FB6-9A28-A2F22820A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848209"/>
              </p:ext>
            </p:extLst>
          </p:nvPr>
        </p:nvGraphicFramePr>
        <p:xfrm>
          <a:off x="1789043" y="1205947"/>
          <a:ext cx="7266610" cy="394252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453322">
                  <a:extLst>
                    <a:ext uri="{9D8B030D-6E8A-4147-A177-3AD203B41FA5}">
                      <a16:colId xmlns:a16="http://schemas.microsoft.com/office/drawing/2014/main" val="12895378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791723407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2461378315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060880221"/>
                    </a:ext>
                  </a:extLst>
                </a:gridCol>
                <a:gridCol w="1453322">
                  <a:extLst>
                    <a:ext uri="{9D8B030D-6E8A-4147-A177-3AD203B41FA5}">
                      <a16:colId xmlns:a16="http://schemas.microsoft.com/office/drawing/2014/main" val="1953000913"/>
                    </a:ext>
                  </a:extLst>
                </a:gridCol>
              </a:tblGrid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606207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0.71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13733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5.66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4.95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90582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362534"/>
                  </a:ext>
                </a:extLst>
              </a:tr>
              <a:tr h="78850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4.24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3.54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1.441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0" dirty="0"/>
                        <a:t>?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0.00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6168485"/>
                  </a:ext>
                </a:extLst>
              </a:tr>
            </a:tbl>
          </a:graphicData>
        </a:graphic>
      </p:graphicFrame>
      <p:sp>
        <p:nvSpPr>
          <p:cNvPr id="6" name="Left Brace 5">
            <a:extLst>
              <a:ext uri="{FF2B5EF4-FFF2-40B4-BE49-F238E27FC236}">
                <a16:creationId xmlns:a16="http://schemas.microsoft.com/office/drawing/2014/main" id="{5760B70E-E1A0-4E21-85E1-35A58ACD1449}"/>
              </a:ext>
            </a:extLst>
          </p:cNvPr>
          <p:cNvSpPr/>
          <p:nvPr/>
        </p:nvSpPr>
        <p:spPr>
          <a:xfrm>
            <a:off x="1152939" y="1205947"/>
            <a:ext cx="530086" cy="394252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49E88-B17C-4E26-85D6-89E3BE813DDF}"/>
              </a:ext>
            </a:extLst>
          </p:cNvPr>
          <p:cNvSpPr txBox="1"/>
          <p:nvPr/>
        </p:nvSpPr>
        <p:spPr>
          <a:xfrm>
            <a:off x="690733" y="1404730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94FB7-C281-458C-83F2-1A510345A6F5}"/>
              </a:ext>
            </a:extLst>
          </p:cNvPr>
          <p:cNvSpPr txBox="1"/>
          <p:nvPr/>
        </p:nvSpPr>
        <p:spPr>
          <a:xfrm>
            <a:off x="684917" y="217998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BFAE94-0E2C-4587-BE1D-081257ADE2CE}"/>
              </a:ext>
            </a:extLst>
          </p:cNvPr>
          <p:cNvSpPr txBox="1"/>
          <p:nvPr/>
        </p:nvSpPr>
        <p:spPr>
          <a:xfrm>
            <a:off x="684917" y="2987500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72D253-1F72-47A4-9064-BD266A667594}"/>
              </a:ext>
            </a:extLst>
          </p:cNvPr>
          <p:cNvSpPr txBox="1"/>
          <p:nvPr/>
        </p:nvSpPr>
        <p:spPr>
          <a:xfrm>
            <a:off x="684917" y="3780418"/>
            <a:ext cx="420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9FF8DA-6F65-4D31-B27F-9803E496FD7D}"/>
              </a:ext>
            </a:extLst>
          </p:cNvPr>
          <p:cNvSpPr txBox="1"/>
          <p:nvPr/>
        </p:nvSpPr>
        <p:spPr>
          <a:xfrm>
            <a:off x="684917" y="460253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EE786E-B9E6-4B49-8484-2892A93FBE6C}"/>
              </a:ext>
            </a:extLst>
          </p:cNvPr>
          <p:cNvSpPr txBox="1"/>
          <p:nvPr/>
        </p:nvSpPr>
        <p:spPr>
          <a:xfrm>
            <a:off x="892667" y="3783966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3767CD-5DF5-4A1A-8FA8-57D15B51AC82}"/>
              </a:ext>
            </a:extLst>
          </p:cNvPr>
          <p:cNvSpPr txBox="1"/>
          <p:nvPr/>
        </p:nvSpPr>
        <p:spPr>
          <a:xfrm>
            <a:off x="2221359" y="682487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8B2278-DA70-4907-97C4-02DF868BD7D9}"/>
              </a:ext>
            </a:extLst>
          </p:cNvPr>
          <p:cNvSpPr txBox="1"/>
          <p:nvPr/>
        </p:nvSpPr>
        <p:spPr>
          <a:xfrm>
            <a:off x="3845560" y="68248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4B2733-DE0B-4FFA-99A1-4BB64504F85C}"/>
              </a:ext>
            </a:extLst>
          </p:cNvPr>
          <p:cNvSpPr txBox="1"/>
          <p:nvPr/>
        </p:nvSpPr>
        <p:spPr>
          <a:xfrm>
            <a:off x="5245180" y="681622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726D3A-EF3D-4F21-8EE4-0D73C271567E}"/>
              </a:ext>
            </a:extLst>
          </p:cNvPr>
          <p:cNvSpPr txBox="1"/>
          <p:nvPr/>
        </p:nvSpPr>
        <p:spPr>
          <a:xfrm>
            <a:off x="6652815" y="681622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3777F-617D-4ED8-83E2-3FD2BB1298FA}"/>
              </a:ext>
            </a:extLst>
          </p:cNvPr>
          <p:cNvSpPr txBox="1"/>
          <p:nvPr/>
        </p:nvSpPr>
        <p:spPr>
          <a:xfrm>
            <a:off x="8126173" y="68162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59CB4A-206C-4CDF-9036-590496CA9472}"/>
              </a:ext>
            </a:extLst>
          </p:cNvPr>
          <p:cNvSpPr txBox="1"/>
          <p:nvPr/>
        </p:nvSpPr>
        <p:spPr>
          <a:xfrm>
            <a:off x="6860565" y="681622"/>
            <a:ext cx="3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E9943C-C6B3-4871-B415-2DF8B6C3EB75}"/>
              </a:ext>
            </a:extLst>
          </p:cNvPr>
          <p:cNvSpPr txBox="1"/>
          <p:nvPr/>
        </p:nvSpPr>
        <p:spPr>
          <a:xfrm>
            <a:off x="560389" y="175978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DISTANCE</a:t>
            </a:r>
          </a:p>
        </p:txBody>
      </p:sp>
    </p:spTree>
    <p:extLst>
      <p:ext uri="{BB962C8B-B14F-4D97-AF65-F5344CB8AC3E}">
        <p14:creationId xmlns:p14="http://schemas.microsoft.com/office/powerpoint/2010/main" val="660737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EB5A2-EC44-4DA8-8E71-6DA5C92FF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185F1-BBCE-4F7C-8B4C-A8C7913AF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4857761-6372-4FFC-B08E-4F2B22D499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62" r="38781"/>
          <a:stretch/>
        </p:blipFill>
        <p:spPr bwMode="auto">
          <a:xfrm>
            <a:off x="0" y="-3314"/>
            <a:ext cx="12192000" cy="686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9276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 design</Template>
  <TotalTime>0</TotalTime>
  <Words>826</Words>
  <Application>Microsoft Office PowerPoint</Application>
  <PresentationFormat>Widescreen</PresentationFormat>
  <Paragraphs>410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Tahoma</vt:lpstr>
      <vt:lpstr>Times New Roman</vt:lpstr>
      <vt:lpstr>Wingdings 3</vt:lpstr>
      <vt:lpstr>Ion</vt:lpstr>
      <vt:lpstr>Hierarchical 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2019-10-17T03:34:15Z</dcterms:created>
  <dcterms:modified xsi:type="dcterms:W3CDTF">2019-10-17T06:03:36Z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